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668" autoAdjust="0"/>
    <p:restoredTop sz="94660"/>
  </p:normalViewPr>
  <p:slideViewPr>
    <p:cSldViewPr snapToGrid="0">
      <p:cViewPr>
        <p:scale>
          <a:sx n="70" d="100"/>
          <a:sy n="70" d="100"/>
        </p:scale>
        <p:origin x="18" y="9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6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278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79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483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0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911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60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991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298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874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421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EED69-1822-45AB-BAA6-FFE23DB5D258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215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5" y="0"/>
            <a:ext cx="7482412" cy="1455821"/>
          </a:xfrm>
          <a:solidFill>
            <a:schemeClr val="accent1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</a:rPr>
              <a:t>Higher Education Academician Caucus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6" y="1566123"/>
            <a:ext cx="3431271" cy="372978"/>
          </a:xfrm>
          <a:ln w="63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1800" dirty="0">
                <a:solidFill>
                  <a:schemeClr val="accent1"/>
                </a:solidFill>
              </a:rPr>
              <a:t>Mission Statement &amp; Purpose</a:t>
            </a:r>
          </a:p>
        </p:txBody>
      </p:sp>
      <p:pic>
        <p:nvPicPr>
          <p:cNvPr id="14" name="Content Placeholder 13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2197" y="16000"/>
            <a:ext cx="3033190" cy="1442919"/>
          </a:xfrm>
          <a:ln w="12700"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836618" y="5538344"/>
            <a:ext cx="3404257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Leadership</a:t>
            </a:r>
          </a:p>
        </p:txBody>
      </p:sp>
      <p:pic>
        <p:nvPicPr>
          <p:cNvPr id="10" name="Picture Placeholder 38"/>
          <p:cNvPicPr>
            <a:picLocks noGrp="1" noChangeAspect="1"/>
          </p:cNvPicPr>
          <p:nvPr>
            <p:ph type="pic" sz="quarter" idx="4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50" b="22450"/>
          <a:stretch>
            <a:fillRect/>
          </a:stretch>
        </p:blipFill>
        <p:spPr>
          <a:xfrm>
            <a:off x="38464958" y="1"/>
            <a:ext cx="5426242" cy="1730117"/>
          </a:xfrm>
        </p:spPr>
      </p:pic>
      <p:pic>
        <p:nvPicPr>
          <p:cNvPr id="11" name="Picture Placeholder 38"/>
          <p:cNvPicPr>
            <a:picLocks noGrp="1" noChangeAspect="1"/>
          </p:cNvPicPr>
          <p:nvPr>
            <p:ph type="pic" sz="quarter" idx="4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50" b="22450"/>
          <a:stretch>
            <a:fillRect/>
          </a:stretch>
        </p:blipFill>
        <p:spPr>
          <a:xfrm>
            <a:off x="32270700" y="1"/>
            <a:ext cx="11620500" cy="3705110"/>
          </a:xfrm>
        </p:spPr>
      </p:pic>
      <p:sp>
        <p:nvSpPr>
          <p:cNvPr id="15" name="TextBox 14"/>
          <p:cNvSpPr txBox="1"/>
          <p:nvPr/>
        </p:nvSpPr>
        <p:spPr>
          <a:xfrm>
            <a:off x="7920945" y="1566123"/>
            <a:ext cx="3461454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Future Goals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71058" y="1566123"/>
            <a:ext cx="3622871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About Us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71057" y="1992622"/>
            <a:ext cx="3622875" cy="243630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buFont typeface="Wingdings" charset="2"/>
              <a:buChar char="Ø"/>
            </a:pPr>
            <a:r>
              <a:rPr lang="en-US" sz="1600" dirty="0">
                <a:solidFill>
                  <a:schemeClr val="accent1"/>
                </a:solidFill>
              </a:rPr>
              <a:t>We started this year!</a:t>
            </a:r>
          </a:p>
          <a:p>
            <a:pPr>
              <a:lnSpc>
                <a:spcPct val="120000"/>
              </a:lnSpc>
              <a:buFont typeface="Wingdings" charset="2"/>
              <a:buChar char="Ø"/>
            </a:pPr>
            <a:r>
              <a:rPr lang="en-US" sz="1600" dirty="0">
                <a:solidFill>
                  <a:schemeClr val="accent1"/>
                </a:solidFill>
              </a:rPr>
              <a:t>Main goals/objectives are to the left.</a:t>
            </a:r>
          </a:p>
          <a:p>
            <a:pPr>
              <a:lnSpc>
                <a:spcPct val="120000"/>
              </a:lnSpc>
              <a:buFont typeface="Wingdings" charset="2"/>
              <a:buChar char="Ø"/>
            </a:pPr>
            <a:r>
              <a:rPr lang="en-US" sz="1600" dirty="0">
                <a:solidFill>
                  <a:schemeClr val="accent1"/>
                </a:solidFill>
              </a:rPr>
              <a:t>We meet every second Thursday online at 2 p.m. EST.</a:t>
            </a:r>
          </a:p>
          <a:p>
            <a:pPr>
              <a:lnSpc>
                <a:spcPct val="120000"/>
              </a:lnSpc>
              <a:buFont typeface="Wingdings" charset="2"/>
              <a:buChar char="Ø"/>
            </a:pPr>
            <a:r>
              <a:rPr lang="en-US" sz="1600" dirty="0">
                <a:solidFill>
                  <a:schemeClr val="accent1"/>
                </a:solidFill>
              </a:rPr>
              <a:t>Membership make-up (see to the left).</a:t>
            </a:r>
          </a:p>
          <a:p>
            <a:pPr>
              <a:lnSpc>
                <a:spcPct val="120000"/>
              </a:lnSpc>
              <a:buFont typeface="Wingdings" charset="2"/>
              <a:buChar char="Ø"/>
            </a:pPr>
            <a:r>
              <a:rPr lang="en-US" sz="1600" dirty="0">
                <a:solidFill>
                  <a:schemeClr val="accent1"/>
                </a:solidFill>
              </a:rPr>
              <a:t>We are looking for new members!</a:t>
            </a:r>
          </a:p>
          <a:p>
            <a:pPr algn="ctr">
              <a:lnSpc>
                <a:spcPct val="120000"/>
              </a:lnSpc>
              <a:buFont typeface="Wingdings" charset="2"/>
              <a:buChar char="Ø"/>
            </a:pPr>
            <a:r>
              <a:rPr lang="en-US" sz="1600" dirty="0">
                <a:solidFill>
                  <a:schemeClr val="accent1"/>
                </a:solidFill>
              </a:rPr>
              <a:t>Email us at: higheredacademician@iaem.com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71057" y="4409954"/>
            <a:ext cx="3622874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Focus Groups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71057" y="4799680"/>
            <a:ext cx="3622872" cy="193899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500" dirty="0"/>
              <a:t>The following focus groups are forming in our caucus: </a:t>
            </a:r>
          </a:p>
          <a:p>
            <a:endParaRPr lang="en-US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/>
              <a:t>Accreditation and Professors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/>
              <a:t>Certification (AEM/CEM) and Licensure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/>
              <a:t>Professionalization of the Field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/>
              <a:t>Research and Posters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sp>
        <p:nvSpPr>
          <p:cNvPr id="22" name="TextBox 21"/>
          <p:cNvSpPr txBox="1"/>
          <p:nvPr/>
        </p:nvSpPr>
        <p:spPr>
          <a:xfrm>
            <a:off x="839786" y="1972229"/>
            <a:ext cx="3431268" cy="341632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create a space for researchers and professors of emergency management to coordinate with FEMA’s Higher Education Program to share and contribute to the betterment of the profession of emergency management.  Initial tasks: 1) providing enhanced coordination between IAEM and FEMA’s Higher Education Program, 2) increased networking opportunities for IAEM member researchers and professors, 3) conducting a campaign to increase new IAEM members who will join the Caucus, 4) enhance IAEM’s efforts to professionalize emergency management through discussions on a Code of Ethics and other contemporary issues, 5)  provide a voice within IAEM for the researchers and professors that are teaching future emergency managers, and 6) provide advice to IAEM leadership on matters relating to higher education for emergency managers.</a:t>
            </a:r>
            <a:endParaRPr lang="en-US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5C1BBC-CB99-A26C-6C9C-2BC61D7FBAED}"/>
              </a:ext>
            </a:extLst>
          </p:cNvPr>
          <p:cNvSpPr txBox="1"/>
          <p:nvPr/>
        </p:nvSpPr>
        <p:spPr>
          <a:xfrm>
            <a:off x="839783" y="6000008"/>
            <a:ext cx="3401087" cy="73866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</a:rPr>
              <a:t>Dr. Stacy Willett, Chair</a:t>
            </a:r>
          </a:p>
          <a:p>
            <a:pPr algn="ctr"/>
            <a:endParaRPr lang="en-US" sz="1400" dirty="0">
              <a:latin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</a:rPr>
              <a:t>Dr. Jennifer Carlson, Vice Chair</a:t>
            </a:r>
            <a:endParaRPr lang="en-US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BE914DA-D273-0E3B-CA78-331841DA74F3}"/>
              </a:ext>
            </a:extLst>
          </p:cNvPr>
          <p:cNvSpPr txBox="1"/>
          <p:nvPr/>
        </p:nvSpPr>
        <p:spPr>
          <a:xfrm>
            <a:off x="7951131" y="1996951"/>
            <a:ext cx="3401083" cy="475130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37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375" dirty="0">
                <a:latin typeface="Times New Roman" panose="02020603050405020304" pitchFamily="18" charset="0"/>
                <a:ea typeface="Times New Roman" panose="02020603050405020304" pitchFamily="18" charset="0"/>
              </a:rPr>
              <a:t>Please join us as we build our caucus by: </a:t>
            </a:r>
            <a:endParaRPr lang="en-US" sz="137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37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-228600">
              <a:buAutoNum type="arabicParenR"/>
            </a:pPr>
            <a:r>
              <a:rPr lang="en-US" sz="13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providing enhanced coordination between IAEM and FEMA’s Higher Education Program, </a:t>
            </a:r>
          </a:p>
          <a:p>
            <a:pPr marL="228600" indent="-228600">
              <a:buAutoNum type="arabicParenR"/>
            </a:pPr>
            <a:r>
              <a:rPr lang="en-US" sz="13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increasing networking opportunities for IAEM member researchers and professors, </a:t>
            </a:r>
          </a:p>
          <a:p>
            <a:pPr marL="228600" indent="-228600">
              <a:buAutoNum type="arabicParenR"/>
            </a:pPr>
            <a:r>
              <a:rPr lang="en-US" sz="13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conducting a campaign to increase new IAEM members who will join the Caucus, </a:t>
            </a:r>
          </a:p>
          <a:p>
            <a:pPr marL="228600" indent="-228600">
              <a:buAutoNum type="arabicParenR"/>
            </a:pPr>
            <a:r>
              <a:rPr lang="en-US" sz="13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enhancing IAEM’s efforts to professionalize emergency management through discussions on a Code of Ethics and other contemporary issues,</a:t>
            </a:r>
          </a:p>
          <a:p>
            <a:pPr marL="228600" indent="-228600">
              <a:buAutoNum type="arabicParenR"/>
            </a:pPr>
            <a:r>
              <a:rPr lang="en-US" sz="13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providing a voice within IAEM for the researchers and professors that are teaching future emergency managers, and, </a:t>
            </a:r>
          </a:p>
          <a:p>
            <a:pPr marL="228600" indent="-228600">
              <a:buAutoNum type="arabicParenR"/>
            </a:pPr>
            <a:r>
              <a:rPr lang="en-US" sz="13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providing advice to IAEM leadership on matters relating to higher education for emergency managers.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53050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340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Higher Education Academician Caucus</vt:lpstr>
    </vt:vector>
  </TitlesOfParts>
  <Company>Millersville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Duane Hagelgans</dc:creator>
  <cp:lastModifiedBy>Jennifer Carlson</cp:lastModifiedBy>
  <cp:revision>9</cp:revision>
  <dcterms:created xsi:type="dcterms:W3CDTF">2018-06-28T18:50:35Z</dcterms:created>
  <dcterms:modified xsi:type="dcterms:W3CDTF">2023-09-29T20:08:39Z</dcterms:modified>
</cp:coreProperties>
</file>